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01/17/2017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89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01/17/2017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895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01/17/2017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18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01/17/2017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05575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01/17/2017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7779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01/17/2017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9439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01/17/2017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59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01/17/2017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79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01/17/2017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0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01/17/2017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1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01/17/2017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13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01/17/2017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6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01/17/2017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5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01/17/2017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2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01/17/2017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8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01/17/2017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9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01/17/2017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1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01/17/2017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61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://www.livingroomcandidate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Influencing Government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Evaluating Propaganda Techniques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7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#7: Name-calling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84" y="2052918"/>
            <a:ext cx="11550868" cy="419548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Name-calling is a strategy that uses words, images, phrases to evoke fear, negativity, hatred, etc.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 smtClean="0">
                <a:latin typeface="Palatino Linotype" panose="02040502050505030304" pitchFamily="18" charset="0"/>
              </a:rPr>
              <a:t>This technique is used to link candidates to a negative symbol.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39" y="4099034"/>
            <a:ext cx="2508787" cy="2677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613" y="4604680"/>
            <a:ext cx="321310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2" y="4343235"/>
            <a:ext cx="3149839" cy="2433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21" y="4446696"/>
            <a:ext cx="3165729" cy="222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2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14" y="656441"/>
            <a:ext cx="9404723" cy="1400530"/>
          </a:xfrm>
        </p:spPr>
        <p:txBody>
          <a:bodyPr/>
          <a:lstStyle/>
          <a:p>
            <a:pPr algn="ctr"/>
            <a:r>
              <a:rPr lang="en-US" dirty="0" smtClean="0">
                <a:latin typeface="Palatino Linotype" panose="02040502050505030304" pitchFamily="18" charset="0"/>
              </a:rPr>
              <a:t>Apply What You’ve Learned to </a:t>
            </a:r>
            <a:br>
              <a:rPr lang="en-US" dirty="0" smtClean="0">
                <a:latin typeface="Palatino Linotype" panose="02040502050505030304" pitchFamily="18" charset="0"/>
              </a:rPr>
            </a:br>
            <a:r>
              <a:rPr lang="en-US" dirty="0" smtClean="0">
                <a:latin typeface="Palatino Linotype" panose="02040502050505030304" pitchFamily="18" charset="0"/>
              </a:rPr>
              <a:t>Real-World Situations!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25" y="2200063"/>
            <a:ext cx="9196551" cy="441094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Your group’s first investigative task is to </a:t>
            </a:r>
            <a: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view each ad </a:t>
            </a:r>
            <a:r>
              <a:rPr lang="en-US" sz="2400" dirty="0" smtClean="0">
                <a:latin typeface="Palatino Linotype" panose="02040502050505030304" pitchFamily="18" charset="0"/>
              </a:rPr>
              <a:t>while making a prediction regarding which propaganda technique is being used.  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Then, you will provide supporting evidence that </a:t>
            </a:r>
            <a: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explains “why” </a:t>
            </a:r>
            <a:r>
              <a:rPr lang="en-US" sz="2400" dirty="0" smtClean="0">
                <a:latin typeface="Palatino Linotype" panose="02040502050505030304" pitchFamily="18" charset="0"/>
              </a:rPr>
              <a:t>you made that selection.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Next, your group will </a:t>
            </a:r>
            <a: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evaluate</a:t>
            </a:r>
            <a:r>
              <a:rPr lang="en-US" sz="2400" dirty="0" smtClean="0">
                <a:latin typeface="Palatino Linotype" panose="02040502050505030304" pitchFamily="18" charset="0"/>
              </a:rPr>
              <a:t> each ad </a:t>
            </a:r>
            <a: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for the use of symbols and bias</a:t>
            </a:r>
            <a:r>
              <a:rPr lang="en-US" sz="2400" dirty="0" smtClean="0">
                <a:latin typeface="Palatino Linotype" panose="02040502050505030304" pitchFamily="18" charset="0"/>
              </a:rPr>
              <a:t>.  Be sure to complete the graphic organizer as you view each ad.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As a class, we will share in order to </a:t>
            </a:r>
            <a: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judge the validity </a:t>
            </a:r>
            <a:r>
              <a:rPr lang="en-US" sz="2400" dirty="0" smtClean="0">
                <a:latin typeface="Palatino Linotype" panose="02040502050505030304" pitchFamily="18" charset="0"/>
              </a:rPr>
              <a:t>of our predictions.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Finally, your group will use the new knowledge that you’ve acquired in order to create your own propaganda poster project demonstrating the technique your group has been assigned.  </a:t>
            </a:r>
            <a: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Your poster should be used to </a:t>
            </a:r>
            <a:r>
              <a:rPr lang="en-US" sz="2400" i="1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draw new students to Lawton Chiles High School.</a:t>
            </a:r>
            <a:endParaRPr lang="en-US" sz="24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691" y="3100122"/>
            <a:ext cx="21145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5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Poster Project Directions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6952" y="1434623"/>
            <a:ext cx="4081947" cy="498988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44358" y="1555531"/>
            <a:ext cx="6495393" cy="496088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Palatino Linotype" panose="02040502050505030304" pitchFamily="18" charset="0"/>
              </a:rPr>
              <a:t>Each desk has a sticker that corresponds to the role you’ve been “assigned” for the poster project.  </a:t>
            </a:r>
          </a:p>
          <a:p>
            <a:r>
              <a:rPr lang="en-US" sz="2800" dirty="0" smtClean="0">
                <a:latin typeface="Palatino Linotype" panose="02040502050505030304" pitchFamily="18" charset="0"/>
              </a:rPr>
              <a:t>As a group, read over the roles and brainstorm ideas for your project.</a:t>
            </a:r>
          </a:p>
          <a:p>
            <a:r>
              <a:rPr lang="en-US" sz="2800" dirty="0" smtClean="0">
                <a:latin typeface="Palatino Linotype" panose="02040502050505030304" pitchFamily="18" charset="0"/>
              </a:rPr>
              <a:t>Tomorrow, we will work on creating our posters in class.  Bring in any supplies or decorative items you’ll need to make your poster “POP!”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1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Today’s Goal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0547" y="1465542"/>
            <a:ext cx="10554574" cy="1571947"/>
          </a:xfrm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I will understand the rights and responsibilities of US citizens and analyze media and political communication for bias symbolism and propaganda.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334" y="2411093"/>
            <a:ext cx="8572500" cy="410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The Use of Media in Elections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79" y="1338214"/>
            <a:ext cx="11235559" cy="4195481"/>
          </a:xfrm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Political candidates often use media outlets as a means of campaigning during elections.  We saw an increase in the use of social media in the last election, especially.</a:t>
            </a:r>
          </a:p>
          <a:p>
            <a:r>
              <a:rPr lang="en-US" dirty="0" smtClean="0">
                <a:latin typeface="Palatino Linotype" panose="02040502050505030304" pitchFamily="18" charset="0"/>
              </a:rPr>
              <a:t>Voters have to be aware of the various propaganda techniques that exist in order to make informed decisions on Election Day.</a:t>
            </a:r>
          </a:p>
          <a:p>
            <a:r>
              <a:rPr lang="en-US" dirty="0" smtClean="0">
                <a:latin typeface="Palatino Linotype" panose="02040502050505030304" pitchFamily="18" charset="0"/>
              </a:rPr>
              <a:t>Today, we will examine different types of techniques that exist and put your knowledge to the test.  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745" y="4169939"/>
            <a:ext cx="2306921" cy="1728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972199"/>
            <a:ext cx="2746530" cy="1544923"/>
          </a:xfrm>
          <a:prstGeom prst="rect">
            <a:avLst/>
          </a:prstGeom>
        </p:spPr>
      </p:pic>
      <p:pic>
        <p:nvPicPr>
          <p:cNvPr id="1026" name="Picture 2" descr="Image result for campaign a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090" y="5090367"/>
            <a:ext cx="2728533" cy="153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011" y="3857472"/>
            <a:ext cx="2807336" cy="1545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40" y="5090367"/>
            <a:ext cx="2185456" cy="16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7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#1: </a:t>
            </a:r>
            <a:r>
              <a:rPr lang="en-US" dirty="0" err="1" smtClean="0">
                <a:latin typeface="Palatino Linotype" panose="02040502050505030304" pitchFamily="18" charset="0"/>
              </a:rPr>
              <a:t>Cardstacking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32" y="1439918"/>
            <a:ext cx="11550868" cy="4808482"/>
          </a:xfrm>
        </p:spPr>
        <p:txBody>
          <a:bodyPr/>
          <a:lstStyle/>
          <a:p>
            <a:r>
              <a:rPr lang="en-US" dirty="0" err="1" smtClean="0">
                <a:latin typeface="Palatino Linotype" panose="02040502050505030304" pitchFamily="18" charset="0"/>
              </a:rPr>
              <a:t>Cardstacking</a:t>
            </a:r>
            <a:r>
              <a:rPr lang="en-US" dirty="0" smtClean="0">
                <a:latin typeface="Palatino Linotype" panose="02040502050505030304" pitchFamily="18" charset="0"/>
              </a:rPr>
              <a:t> is a technique that is used to highlight only the very best features of a candidate, law or product.</a:t>
            </a:r>
          </a:p>
          <a:p>
            <a:r>
              <a:rPr lang="en-US" dirty="0" err="1" smtClean="0">
                <a:latin typeface="Palatino Linotype" panose="02040502050505030304" pitchFamily="18" charset="0"/>
              </a:rPr>
              <a:t>Cardstacking</a:t>
            </a:r>
            <a:r>
              <a:rPr lang="en-US" dirty="0" smtClean="0">
                <a:latin typeface="Palatino Linotype" panose="02040502050505030304" pitchFamily="18" charset="0"/>
              </a:rPr>
              <a:t> may only present “half-truths” and may omit certain information that would make a candidate, law or product look undesirable.</a:t>
            </a:r>
          </a:p>
          <a:p>
            <a:r>
              <a:rPr lang="en-US" dirty="0" smtClean="0">
                <a:latin typeface="Palatino Linotype" panose="02040502050505030304" pitchFamily="18" charset="0"/>
              </a:rPr>
              <a:t>Often times, candidates will use </a:t>
            </a:r>
            <a:r>
              <a:rPr lang="en-US" dirty="0" err="1" smtClean="0">
                <a:latin typeface="Palatino Linotype" panose="02040502050505030304" pitchFamily="18" charset="0"/>
              </a:rPr>
              <a:t>cardstacking</a:t>
            </a:r>
            <a:r>
              <a:rPr lang="en-US" dirty="0" smtClean="0">
                <a:latin typeface="Palatino Linotype" panose="02040502050505030304" pitchFamily="18" charset="0"/>
              </a:rPr>
              <a:t> in their speeches to attempt to win more votes.</a:t>
            </a:r>
          </a:p>
          <a:p>
            <a:r>
              <a:rPr lang="en-US" dirty="0" smtClean="0">
                <a:latin typeface="Palatino Linotype" panose="02040502050505030304" pitchFamily="18" charset="0"/>
              </a:rPr>
              <a:t>Can you think of an example of what </a:t>
            </a:r>
            <a:r>
              <a:rPr lang="en-US" dirty="0" err="1" smtClean="0">
                <a:latin typeface="Palatino Linotype" panose="02040502050505030304" pitchFamily="18" charset="0"/>
              </a:rPr>
              <a:t>cardstacking</a:t>
            </a:r>
            <a:r>
              <a:rPr lang="en-US" dirty="0" smtClean="0">
                <a:latin typeface="Palatino Linotype" panose="02040502050505030304" pitchFamily="18" charset="0"/>
              </a:rPr>
              <a:t> might sound like?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56" y="4209720"/>
            <a:ext cx="4316144" cy="215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6" y="4059212"/>
            <a:ext cx="3156048" cy="2459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58" y="4345451"/>
            <a:ext cx="2929084" cy="188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3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#2: Testimonial (Endorsement)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10757612" cy="4195481"/>
          </a:xfrm>
        </p:spPr>
        <p:txBody>
          <a:bodyPr/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The testimonial strategy is exhibited when well-known, respected individual endorse (back up/show support) a candidate, product, service, etc.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Candidates/businesses will utilize endorsements to appeal to voter groups/consumers who may not generally vote for them/buy their product.  This strategy helps generate support.</a:t>
            </a:r>
          </a:p>
          <a:p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1" y="5053998"/>
            <a:ext cx="2800350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052" y="4807661"/>
            <a:ext cx="2581275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58" y="4454474"/>
            <a:ext cx="2822448" cy="2115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01" y="4337562"/>
            <a:ext cx="1761851" cy="2349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37" y="5381066"/>
            <a:ext cx="1798320" cy="118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06" y="4379115"/>
            <a:ext cx="1617583" cy="107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7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#3: Glittering Generalities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234" y="2052918"/>
            <a:ext cx="9303619" cy="4195481"/>
          </a:xfrm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Strategy that uses words, ideas, or images that evoke a generally positive feelings and an emotional response from the audience.</a:t>
            </a:r>
          </a:p>
          <a:p>
            <a:r>
              <a:rPr lang="en-US" dirty="0" smtClean="0">
                <a:latin typeface="Palatino Linotype" panose="02040502050505030304" pitchFamily="18" charset="0"/>
              </a:rPr>
              <a:t>“Warm </a:t>
            </a:r>
            <a:r>
              <a:rPr lang="en-US" dirty="0" err="1" smtClean="0">
                <a:latin typeface="Palatino Linotype" panose="02040502050505030304" pitchFamily="18" charset="0"/>
              </a:rPr>
              <a:t>fuzzies</a:t>
            </a:r>
            <a:r>
              <a:rPr lang="en-US" dirty="0" smtClean="0">
                <a:latin typeface="Palatino Linotype" panose="02040502050505030304" pitchFamily="18" charset="0"/>
              </a:rPr>
              <a:t>”</a:t>
            </a:r>
          </a:p>
          <a:p>
            <a:r>
              <a:rPr lang="en-US" dirty="0" smtClean="0">
                <a:latin typeface="Palatino Linotype" panose="02040502050505030304" pitchFamily="18" charset="0"/>
              </a:rPr>
              <a:t>Political candidates might utilize this strategy to encourage voters to challenge their won virtues and values against the candidates that they are voting for.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32" y="4181820"/>
            <a:ext cx="3501251" cy="2439205"/>
          </a:xfrm>
          <a:prstGeom prst="rect">
            <a:avLst/>
          </a:prstGeom>
        </p:spPr>
      </p:pic>
      <p:pic>
        <p:nvPicPr>
          <p:cNvPr id="2050" name="Picture 2" descr="Image result for glittering generalities propaga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6" y="4536388"/>
            <a:ext cx="2343807" cy="208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32" y="4317946"/>
            <a:ext cx="3415583" cy="2303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90" y="4562722"/>
            <a:ext cx="2720625" cy="18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7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#4:  Symbols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1041391" cy="4395151"/>
          </a:xfrm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Also known as the “transfer strategy” – used to relate candidates/products with patriotic images and nationalistic colors, ideas, words, etc.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r>
              <a:rPr lang="en-US" dirty="0" smtClean="0">
                <a:latin typeface="Palatino Linotype" panose="02040502050505030304" pitchFamily="18" charset="0"/>
              </a:rPr>
              <a:t>Candidates will wear American flag pins, businesses will utilize key words like “The American Way…”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58" y="3752192"/>
            <a:ext cx="4103701" cy="3000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1" y="4330262"/>
            <a:ext cx="3110925" cy="2422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84" y="4740166"/>
            <a:ext cx="3591576" cy="2012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33" y="3760810"/>
            <a:ext cx="2272125" cy="113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2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#5: Just Plain Folks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52918"/>
            <a:ext cx="10536895" cy="4195481"/>
          </a:xfrm>
        </p:spPr>
        <p:txBody>
          <a:bodyPr/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Plain folks is a strategy that utilizes everyday people to sell a product/candidate or a strategy that makes candidates feel like “one of us”.</a:t>
            </a: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664" y="4150658"/>
            <a:ext cx="3583766" cy="251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64" y="4856600"/>
            <a:ext cx="2857500" cy="189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09" y="3736261"/>
            <a:ext cx="2527987" cy="2512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2" y="4708942"/>
            <a:ext cx="2608755" cy="1956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37" y="3282729"/>
            <a:ext cx="2098494" cy="157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3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#6: Bandwagon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3" y="1534510"/>
            <a:ext cx="11298621" cy="366811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The Bandwagon strategy is any attempt to persuade the audience to take a course of action based on what “everyone else is doing”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 err="1" smtClean="0">
                <a:latin typeface="Palatino Linotype" panose="02040502050505030304" pitchFamily="18" charset="0"/>
              </a:rPr>
              <a:t>Bandwagoning</a:t>
            </a:r>
            <a:r>
              <a:rPr lang="en-US" sz="2400" dirty="0" smtClean="0">
                <a:latin typeface="Palatino Linotype" panose="02040502050505030304" pitchFamily="18" charset="0"/>
              </a:rPr>
              <a:t> creates a “join the crowd” and “all the cool kids are doing it” mentality and persuades voters to take action accordingly.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 smtClean="0">
                <a:latin typeface="Palatino Linotype" panose="02040502050505030304" pitchFamily="18" charset="0"/>
              </a:rPr>
              <a:t>This strategy appeals to people’s natural desire to be on the “winning team”.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297" y="4753212"/>
            <a:ext cx="2656227" cy="2104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906" y="5055075"/>
            <a:ext cx="2401391" cy="1802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935" y="4816366"/>
            <a:ext cx="3156971" cy="2041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5055075"/>
            <a:ext cx="2922760" cy="168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46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1557</TotalTime>
  <Words>690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Palatino Linotype</vt:lpstr>
      <vt:lpstr>Wingdings 3</vt:lpstr>
      <vt:lpstr>Ion</vt:lpstr>
      <vt:lpstr>Influencing Government</vt:lpstr>
      <vt:lpstr>Today’s Goal</vt:lpstr>
      <vt:lpstr>The Use of Media in Elections</vt:lpstr>
      <vt:lpstr>#1: Cardstacking</vt:lpstr>
      <vt:lpstr>#2: Testimonial (Endorsement)</vt:lpstr>
      <vt:lpstr>#3: Glittering Generalities</vt:lpstr>
      <vt:lpstr>#4:  Symbols</vt:lpstr>
      <vt:lpstr>#5: Just Plain Folks</vt:lpstr>
      <vt:lpstr>#6: Bandwagon</vt:lpstr>
      <vt:lpstr>#7: Name-calling</vt:lpstr>
      <vt:lpstr>Apply What You’ve Learned to  Real-World Situations!</vt:lpstr>
      <vt:lpstr>Poster Project Directions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Powell, Jennifer</dc:creator>
  <cp:lastModifiedBy>Powell, Jennifer</cp:lastModifiedBy>
  <cp:revision>9</cp:revision>
  <dcterms:created xsi:type="dcterms:W3CDTF">2017-01-17T15:31:53Z</dcterms:created>
  <dcterms:modified xsi:type="dcterms:W3CDTF">2017-01-18T17:29:14Z</dcterms:modified>
</cp:coreProperties>
</file>